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sldIdLst>
    <p:sldId id="256" r:id="rId4"/>
    <p:sldId id="283" r:id="rId5"/>
    <p:sldId id="269" r:id="rId6"/>
    <p:sldId id="272" r:id="rId7"/>
    <p:sldId id="275" r:id="rId8"/>
    <p:sldId id="282" r:id="rId9"/>
    <p:sldId id="276" r:id="rId10"/>
    <p:sldId id="284" r:id="rId11"/>
    <p:sldId id="285" r:id="rId12"/>
    <p:sldId id="278" r:id="rId13"/>
    <p:sldId id="279" r:id="rId14"/>
    <p:sldId id="277" r:id="rId15"/>
    <p:sldId id="280" r:id="rId16"/>
    <p:sldId id="281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43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1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08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90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9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5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20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71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35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52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6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19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3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3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67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9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6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0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96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86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84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3/10/2017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43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2955"/>
            <a:ext cx="9677401" cy="6870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4549676"/>
            <a:ext cx="8174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Hind’s Crimson Star</a:t>
            </a:r>
          </a:p>
          <a:p>
            <a:r>
              <a:rPr lang="en-US" sz="7200" i="1" dirty="0" smtClean="0">
                <a:solidFill>
                  <a:schemeClr val="bg1"/>
                </a:solidFill>
              </a:rPr>
              <a:t>R </a:t>
            </a:r>
            <a:r>
              <a:rPr lang="en-US" sz="7200" i="1" dirty="0" err="1" smtClean="0">
                <a:solidFill>
                  <a:schemeClr val="bg1"/>
                </a:solidFill>
              </a:rPr>
              <a:t>Leporis</a:t>
            </a:r>
            <a:endParaRPr lang="en-US" sz="7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1143000"/>
            <a:ext cx="5562600" cy="401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" y="2184"/>
            <a:ext cx="898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 smtClean="0">
                <a:solidFill>
                  <a:schemeClr val="bg1"/>
                </a:solidFill>
              </a:rPr>
              <a:t>Carbon Star Basics</a:t>
            </a:r>
            <a:endParaRPr lang="en-US" sz="7200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" y="1181279"/>
            <a:ext cx="9105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sun-like stars age, their core compresses and heats up and basically cooks </a:t>
            </a: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helium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nuclei into carbon.  The convective currents in the star’s atmosphere move the carbon from the core to the outer layers where they form a fine soot.  The soot scatters away blue and green light, so only the red and orange wavelengths penetrate the carbon dust to reach our eyes.</a:t>
            </a:r>
            <a:endParaRPr lang="en-US" sz="4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20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-1143000"/>
            <a:ext cx="5562600" cy="401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" y="2184"/>
            <a:ext cx="898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 smtClean="0">
                <a:solidFill>
                  <a:schemeClr val="bg1"/>
                </a:solidFill>
              </a:rPr>
              <a:t>Carbon Star Basics</a:t>
            </a:r>
            <a:endParaRPr lang="en-US" sz="7200" u="sng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" y="1181279"/>
            <a:ext cx="91059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	Sunsets are red for </a:t>
            </a: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similar reasons to carbon stars. 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the horizon, sunlight travels through more atmosphere, scattering away the blues and greens, leaving the red for our eyes.</a:t>
            </a:r>
          </a:p>
          <a:p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•	All carbon stars are variable and vary in brightness over the course of months or even more than a year.</a:t>
            </a:r>
          </a:p>
        </p:txBody>
      </p:sp>
    </p:spTree>
    <p:extLst>
      <p:ext uri="{BB962C8B-B14F-4D97-AF65-F5344CB8AC3E}">
        <p14:creationId xmlns:p14="http://schemas.microsoft.com/office/powerpoint/2010/main" val="269340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-4011"/>
            <a:ext cx="6681537" cy="689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152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1143000"/>
            <a:ext cx="5565775" cy="402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" y="2184"/>
            <a:ext cx="898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 smtClean="0">
                <a:solidFill>
                  <a:schemeClr val="bg1"/>
                </a:solidFill>
              </a:rPr>
              <a:t>Carbon Star Basics</a:t>
            </a:r>
            <a:endParaRPr lang="en-US" sz="7200" u="sng" dirty="0">
              <a:solidFill>
                <a:schemeClr val="bg1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3" y="1479218"/>
            <a:ext cx="9152773" cy="4692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153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-1143000"/>
            <a:ext cx="5565775" cy="402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2292774"/>
            <a:ext cx="7315199" cy="456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0100" y="2184"/>
            <a:ext cx="8987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u="sng" dirty="0" smtClean="0">
                <a:solidFill>
                  <a:prstClr val="white"/>
                </a:solidFill>
              </a:rPr>
              <a:t>Carbon Star Basics</a:t>
            </a:r>
            <a:endParaRPr lang="en-US" sz="7200" u="sng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71698"/>
            <a:ext cx="9105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Carbon stars vary in color.  What color do you see in the telescope?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3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4"/>
          <a:stretch/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9600" y="-152400"/>
            <a:ext cx="4724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Hind’s Crimson</a:t>
            </a:r>
          </a:p>
          <a:p>
            <a:pPr algn="r"/>
            <a:r>
              <a:rPr lang="en-US" sz="6000" dirty="0" smtClean="0">
                <a:solidFill>
                  <a:srgbClr val="FFFF00"/>
                </a:solidFill>
              </a:rPr>
              <a:t>Star</a:t>
            </a:r>
          </a:p>
          <a:p>
            <a:pPr algn="r"/>
            <a:r>
              <a:rPr lang="en-US" sz="6000" i="1" dirty="0" smtClean="0">
                <a:solidFill>
                  <a:schemeClr val="bg1"/>
                </a:solidFill>
              </a:rPr>
              <a:t>R </a:t>
            </a:r>
            <a:r>
              <a:rPr lang="en-US" sz="6000" i="1" dirty="0" err="1" smtClean="0">
                <a:solidFill>
                  <a:schemeClr val="bg1"/>
                </a:solidFill>
              </a:rPr>
              <a:t>Leporis</a:t>
            </a:r>
            <a:endParaRPr lang="en-US" sz="6000" i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7962" y="305068"/>
            <a:ext cx="453901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This </a:t>
            </a:r>
            <a:r>
              <a:rPr lang="en-US" sz="4000" dirty="0">
                <a:solidFill>
                  <a:schemeClr val="bg1"/>
                </a:solidFill>
              </a:rPr>
              <a:t>is a red variable carbon-star giant in the constellation Lepus (the hare).  </a:t>
            </a:r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has a variability period of 427.07 days, and may have a long secondary variability of 40 years. 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1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648" y="0"/>
            <a:ext cx="95350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6400800" y="4503761"/>
            <a:ext cx="438150" cy="471416"/>
          </a:xfrm>
          <a:prstGeom prst="ellipse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304800"/>
            <a:ext cx="8174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Hind’s Crimson Star</a:t>
            </a:r>
          </a:p>
          <a:p>
            <a:r>
              <a:rPr lang="en-US" sz="4800" i="1" dirty="0" smtClean="0">
                <a:solidFill>
                  <a:schemeClr val="bg1"/>
                </a:solidFill>
              </a:rPr>
              <a:t>R </a:t>
            </a:r>
            <a:r>
              <a:rPr lang="en-US" sz="4800" i="1" dirty="0" err="1" smtClean="0">
                <a:solidFill>
                  <a:schemeClr val="bg1"/>
                </a:solidFill>
              </a:rPr>
              <a:t>Leporis</a:t>
            </a:r>
            <a:endParaRPr lang="en-US" sz="4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2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5" r="29397"/>
          <a:stretch/>
        </p:blipFill>
        <p:spPr bwMode="auto">
          <a:xfrm>
            <a:off x="0" y="-5119"/>
            <a:ext cx="9144000" cy="6863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42368"/>
            <a:ext cx="8077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Hind’s Crimson Star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3824" y="1828800"/>
            <a:ext cx="8743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Temperature: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3600⁰ F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B-V </a:t>
            </a:r>
            <a:r>
              <a:rPr lang="en-US" sz="400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 Index: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+5.70, red</a:t>
            </a:r>
            <a:endParaRPr lang="en-US" sz="4000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</a:t>
            </a: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480 – 535x the diameter Sun (if it were our Sun, it would extend past the asteroid belt</a:t>
            </a: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40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4254">
            <a:off x="3779292" y="1011772"/>
            <a:ext cx="24257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101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765"/>
            <a:ext cx="7086600" cy="68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66800" y="5750004"/>
            <a:ext cx="78054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Lepus</a:t>
            </a:r>
            <a:r>
              <a:rPr lang="en-US" sz="6600" dirty="0" smtClean="0">
                <a:solidFill>
                  <a:schemeClr val="bg1"/>
                </a:solidFill>
              </a:rPr>
              <a:t> </a:t>
            </a:r>
            <a:r>
              <a:rPr lang="en-US" sz="6600" dirty="0" smtClean="0">
                <a:solidFill>
                  <a:schemeClr val="bg1"/>
                </a:solidFill>
              </a:rPr>
              <a:t>Constellation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19487" y="3381947"/>
            <a:ext cx="3352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Hind’s Crimson Star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7061721" y="2445687"/>
            <a:ext cx="1015479" cy="93626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6248400" y="1866900"/>
            <a:ext cx="609600" cy="533400"/>
          </a:xfrm>
          <a:prstGeom prst="ellipse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6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799" y="17915"/>
            <a:ext cx="8639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prstClr val="white"/>
                </a:solidFill>
              </a:rPr>
              <a:t>Hind’s Crimson Star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025" y="2456795"/>
            <a:ext cx="87439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Luminosity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85.6 Suns visual (between 5,200 and 7,000 x the Sun in infrared)</a:t>
            </a:r>
          </a:p>
          <a:p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Mass</a:t>
            </a: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Unknown, but likely 2.5 – 5.0 solar masses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u="sng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Magnitude </a:t>
            </a:r>
            <a:r>
              <a:rPr lang="en-US" sz="4000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</a:t>
            </a:r>
            <a:r>
              <a:rPr lang="en-US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4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+5.50 to +11.70</a:t>
            </a:r>
            <a:endParaRPr lang="en-US" sz="40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57600" y="1218244"/>
            <a:ext cx="2286000" cy="838977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23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-64495"/>
            <a:ext cx="7010400" cy="692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98293" y="5933143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Hind’s Crimson Star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398293" y="5501469"/>
            <a:ext cx="2316707" cy="431674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819400" y="5334000"/>
            <a:ext cx="304800" cy="266700"/>
          </a:xfrm>
          <a:prstGeom prst="ellipse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2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Hind’s Crimson Star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362200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1,300 </a:t>
            </a:r>
            <a:r>
              <a:rPr lang="en-US" sz="4400" dirty="0">
                <a:solidFill>
                  <a:srgbClr val="FFFF00"/>
                </a:solidFill>
              </a:rPr>
              <a:t>light years </a:t>
            </a:r>
            <a:r>
              <a:rPr lang="en-US" sz="4400" dirty="0" smtClean="0">
                <a:solidFill>
                  <a:srgbClr val="FFFF00"/>
                </a:solidFill>
              </a:rPr>
              <a:t>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srgbClr val="FFFF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Light </a:t>
            </a:r>
            <a:r>
              <a:rPr lang="en-US" sz="4400" dirty="0">
                <a:solidFill>
                  <a:srgbClr val="FFFF00"/>
                </a:solidFill>
              </a:rPr>
              <a:t>we’re seeing left in </a:t>
            </a:r>
            <a:r>
              <a:rPr lang="en-US" sz="4400" dirty="0" smtClean="0">
                <a:solidFill>
                  <a:srgbClr val="FFFF00"/>
                </a:solidFill>
              </a:rPr>
              <a:t>the 700s:</a:t>
            </a:r>
            <a:endParaRPr lang="en-US" sz="4400" dirty="0">
              <a:solidFill>
                <a:srgbClr val="FFFF00"/>
              </a:solidFill>
            </a:endParaRPr>
          </a:p>
          <a:p>
            <a:pPr lvl="2"/>
            <a:r>
              <a:rPr lang="en-US" sz="4000" dirty="0">
                <a:solidFill>
                  <a:srgbClr val="FFFF00"/>
                </a:solidFill>
              </a:rPr>
              <a:t>•	Chinese invented gunpowder.</a:t>
            </a:r>
          </a:p>
          <a:p>
            <a:pPr lvl="2"/>
            <a:r>
              <a:rPr lang="en-US" sz="4000" dirty="0">
                <a:solidFill>
                  <a:srgbClr val="FFFF00"/>
                </a:solidFill>
              </a:rPr>
              <a:t>•	Charlemagne ruled France.</a:t>
            </a:r>
          </a:p>
          <a:p>
            <a:pPr lvl="2"/>
            <a:r>
              <a:rPr lang="en-US" sz="4000" dirty="0">
                <a:solidFill>
                  <a:srgbClr val="FFFF00"/>
                </a:solidFill>
              </a:rPr>
              <a:t>•	</a:t>
            </a:r>
            <a:r>
              <a:rPr lang="en-US" sz="4000" dirty="0" smtClean="0">
                <a:solidFill>
                  <a:srgbClr val="FFFF00"/>
                </a:solidFill>
              </a:rPr>
              <a:t>Muslims conquered </a:t>
            </a:r>
            <a:r>
              <a:rPr lang="en-US" sz="4000" dirty="0">
                <a:solidFill>
                  <a:srgbClr val="FFFF00"/>
                </a:solidFill>
              </a:rPr>
              <a:t>Spain.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5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57951" y="0"/>
            <a:ext cx="26860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Hind’s Crimson Star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568288" y="457200"/>
            <a:ext cx="756312" cy="1148477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5181600" y="1752600"/>
            <a:ext cx="304800" cy="266700"/>
          </a:xfrm>
          <a:prstGeom prst="ellipse">
            <a:avLst/>
          </a:prstGeom>
          <a:noFill/>
          <a:ln w="889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602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251</Words>
  <Application>Microsoft Office PowerPoint</Application>
  <PresentationFormat>On-screen Show (4:3)</PresentationFormat>
  <Paragraphs>41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56</cp:revision>
  <dcterms:created xsi:type="dcterms:W3CDTF">2016-10-14T20:33:22Z</dcterms:created>
  <dcterms:modified xsi:type="dcterms:W3CDTF">2017-03-10T22:46:19Z</dcterms:modified>
</cp:coreProperties>
</file>